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0" r:id="rId3"/>
    <p:sldId id="260" r:id="rId4"/>
    <p:sldId id="261" r:id="rId5"/>
    <p:sldId id="257" r:id="rId6"/>
    <p:sldId id="262" r:id="rId7"/>
    <p:sldId id="264" r:id="rId8"/>
    <p:sldId id="269" r:id="rId9"/>
    <p:sldId id="268" r:id="rId10"/>
  </p:sldIdLst>
  <p:sldSz cx="9144000" cy="6858000" type="screen4x3"/>
  <p:notesSz cx="6858000" cy="9144000"/>
  <p:defaultTextStyle>
    <a:defPPr>
      <a:defRPr lang="de-D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1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9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7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3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BAD23-B06D-40CB-9266-278A68CA7F92}" type="datetimeFigureOut">
              <a:rPr lang="de-CH" smtClean="0"/>
              <a:t>22.08.2017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DD78-68AA-4CB5-860A-37692401FC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59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1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9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7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3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FDD78-68AA-4CB5-860A-37692401FC5F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880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062"/>
            <a:ext cx="7772400" cy="1470388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872"/>
          </a:xfrm>
        </p:spPr>
        <p:txBody>
          <a:bodyPr/>
          <a:lstStyle>
            <a:lvl1pPr marL="0" indent="0" algn="ctr">
              <a:buNone/>
              <a:defRPr/>
            </a:lvl1pPr>
            <a:lvl2pPr marL="210974" indent="0" algn="ctr">
              <a:buNone/>
              <a:defRPr/>
            </a:lvl2pPr>
            <a:lvl3pPr marL="421948" indent="0" algn="ctr">
              <a:buNone/>
              <a:defRPr/>
            </a:lvl3pPr>
            <a:lvl4pPr marL="632921" indent="0" algn="ctr">
              <a:buNone/>
              <a:defRPr/>
            </a:lvl4pPr>
            <a:lvl5pPr marL="843895" indent="0" algn="ctr">
              <a:buNone/>
              <a:defRPr/>
            </a:lvl5pPr>
            <a:lvl6pPr marL="1054869" indent="0" algn="ctr">
              <a:buNone/>
              <a:defRPr/>
            </a:lvl6pPr>
            <a:lvl7pPr marL="1265842" indent="0" algn="ctr">
              <a:buNone/>
              <a:defRPr/>
            </a:lvl7pPr>
            <a:lvl8pPr marL="1476817" indent="0" algn="ctr">
              <a:buNone/>
              <a:defRPr/>
            </a:lvl8pPr>
            <a:lvl9pPr marL="1687789" indent="0" algn="ctr">
              <a:buNone/>
              <a:defRPr/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246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8384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539" y="4407081"/>
            <a:ext cx="7772400" cy="1361803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539" y="2906486"/>
            <a:ext cx="7772400" cy="1500596"/>
          </a:xfrm>
        </p:spPr>
        <p:txBody>
          <a:bodyPr anchor="b"/>
          <a:lstStyle>
            <a:lvl1pPr marL="0" indent="0">
              <a:buNone/>
              <a:defRPr sz="900"/>
            </a:lvl1pPr>
            <a:lvl2pPr marL="210974" indent="0">
              <a:buNone/>
              <a:defRPr sz="800"/>
            </a:lvl2pPr>
            <a:lvl3pPr marL="421948" indent="0">
              <a:buNone/>
              <a:defRPr sz="700"/>
            </a:lvl3pPr>
            <a:lvl4pPr marL="632921" indent="0">
              <a:buNone/>
              <a:defRPr sz="600"/>
            </a:lvl4pPr>
            <a:lvl5pPr marL="843895" indent="0">
              <a:buNone/>
              <a:defRPr sz="600"/>
            </a:lvl5pPr>
            <a:lvl6pPr marL="1054869" indent="0">
              <a:buNone/>
              <a:defRPr sz="600"/>
            </a:lvl6pPr>
            <a:lvl7pPr marL="1265842" indent="0">
              <a:buNone/>
              <a:defRPr sz="600"/>
            </a:lvl7pPr>
            <a:lvl8pPr marL="1476817" indent="0">
              <a:buNone/>
              <a:defRPr sz="600"/>
            </a:lvl8pPr>
            <a:lvl9pPr marL="1687789" indent="0">
              <a:buNone/>
              <a:defRPr sz="6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387300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086" y="1946367"/>
            <a:ext cx="3687536" cy="4016829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1936" y="1946367"/>
            <a:ext cx="3687536" cy="4016829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2661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4886"/>
            <a:ext cx="4039961" cy="64008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0974" indent="0">
              <a:buNone/>
              <a:defRPr sz="900" b="1"/>
            </a:lvl2pPr>
            <a:lvl3pPr marL="421948" indent="0">
              <a:buNone/>
              <a:defRPr sz="800" b="1"/>
            </a:lvl3pPr>
            <a:lvl4pPr marL="632921" indent="0">
              <a:buNone/>
              <a:defRPr sz="700" b="1"/>
            </a:lvl4pPr>
            <a:lvl5pPr marL="843895" indent="0">
              <a:buNone/>
              <a:defRPr sz="700" b="1"/>
            </a:lvl5pPr>
            <a:lvl6pPr marL="1054869" indent="0">
              <a:buNone/>
              <a:defRPr sz="700" b="1"/>
            </a:lvl6pPr>
            <a:lvl7pPr marL="1265842" indent="0">
              <a:buNone/>
              <a:defRPr sz="700" b="1"/>
            </a:lvl7pPr>
            <a:lvl8pPr marL="1476817" indent="0">
              <a:buNone/>
              <a:defRPr sz="700" b="1"/>
            </a:lvl8pPr>
            <a:lvl9pPr marL="1687789" indent="0">
              <a:buNone/>
              <a:defRPr sz="7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966"/>
            <a:ext cx="4039961" cy="3951514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798" y="1534886"/>
            <a:ext cx="4042002" cy="64008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0974" indent="0">
              <a:buNone/>
              <a:defRPr sz="900" b="1"/>
            </a:lvl2pPr>
            <a:lvl3pPr marL="421948" indent="0">
              <a:buNone/>
              <a:defRPr sz="800" b="1"/>
            </a:lvl3pPr>
            <a:lvl4pPr marL="632921" indent="0">
              <a:buNone/>
              <a:defRPr sz="700" b="1"/>
            </a:lvl4pPr>
            <a:lvl5pPr marL="843895" indent="0">
              <a:buNone/>
              <a:defRPr sz="700" b="1"/>
            </a:lvl5pPr>
            <a:lvl6pPr marL="1054869" indent="0">
              <a:buNone/>
              <a:defRPr sz="700" b="1"/>
            </a:lvl6pPr>
            <a:lvl7pPr marL="1265842" indent="0">
              <a:buNone/>
              <a:defRPr sz="700" b="1"/>
            </a:lvl7pPr>
            <a:lvl8pPr marL="1476817" indent="0">
              <a:buNone/>
              <a:defRPr sz="700" b="1"/>
            </a:lvl8pPr>
            <a:lvl9pPr marL="1687789" indent="0">
              <a:buNone/>
              <a:defRPr sz="7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798" y="2174966"/>
            <a:ext cx="4042002" cy="3951514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9996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1213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91994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687"/>
            <a:ext cx="3008539" cy="1162594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78" y="272688"/>
            <a:ext cx="5111523" cy="585379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281"/>
            <a:ext cx="3008539" cy="4691199"/>
          </a:xfrm>
        </p:spPr>
        <p:txBody>
          <a:bodyPr/>
          <a:lstStyle>
            <a:lvl1pPr marL="0" indent="0">
              <a:buNone/>
              <a:defRPr sz="600"/>
            </a:lvl1pPr>
            <a:lvl2pPr marL="210974" indent="0">
              <a:buNone/>
              <a:defRPr sz="600"/>
            </a:lvl2pPr>
            <a:lvl3pPr marL="421948" indent="0">
              <a:buNone/>
              <a:defRPr sz="500"/>
            </a:lvl3pPr>
            <a:lvl4pPr marL="632921" indent="0">
              <a:buNone/>
              <a:defRPr sz="400"/>
            </a:lvl4pPr>
            <a:lvl5pPr marL="843895" indent="0">
              <a:buNone/>
              <a:defRPr sz="400"/>
            </a:lvl5pPr>
            <a:lvl6pPr marL="1054869" indent="0">
              <a:buNone/>
              <a:defRPr sz="400"/>
            </a:lvl6pPr>
            <a:lvl7pPr marL="1265842" indent="0">
              <a:buNone/>
              <a:defRPr sz="400"/>
            </a:lvl7pPr>
            <a:lvl8pPr marL="1476817" indent="0">
              <a:buNone/>
              <a:defRPr sz="400"/>
            </a:lvl8pPr>
            <a:lvl9pPr marL="1687789" indent="0">
              <a:buNone/>
              <a:defRPr sz="4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7467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061" y="4800600"/>
            <a:ext cx="5486400" cy="566601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061" y="613138"/>
            <a:ext cx="54864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210974" indent="0">
              <a:buNone/>
              <a:defRPr sz="1300"/>
            </a:lvl2pPr>
            <a:lvl3pPr marL="421948" indent="0">
              <a:buNone/>
              <a:defRPr sz="1100"/>
            </a:lvl3pPr>
            <a:lvl4pPr marL="632921" indent="0">
              <a:buNone/>
              <a:defRPr sz="900"/>
            </a:lvl4pPr>
            <a:lvl5pPr marL="843895" indent="0">
              <a:buNone/>
              <a:defRPr sz="900"/>
            </a:lvl5pPr>
            <a:lvl6pPr marL="1054869" indent="0">
              <a:buNone/>
              <a:defRPr sz="900"/>
            </a:lvl6pPr>
            <a:lvl7pPr marL="1265842" indent="0">
              <a:buNone/>
              <a:defRPr sz="900"/>
            </a:lvl7pPr>
            <a:lvl8pPr marL="1476817" indent="0">
              <a:buNone/>
              <a:defRPr sz="900"/>
            </a:lvl8pPr>
            <a:lvl9pPr marL="1687789" indent="0">
              <a:buNone/>
              <a:defRPr sz="9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061" y="5367201"/>
            <a:ext cx="5486400" cy="804999"/>
          </a:xfrm>
        </p:spPr>
        <p:txBody>
          <a:bodyPr/>
          <a:lstStyle>
            <a:lvl1pPr marL="0" indent="0">
              <a:buNone/>
              <a:defRPr sz="600"/>
            </a:lvl1pPr>
            <a:lvl2pPr marL="210974" indent="0">
              <a:buNone/>
              <a:defRPr sz="600"/>
            </a:lvl2pPr>
            <a:lvl3pPr marL="421948" indent="0">
              <a:buNone/>
              <a:defRPr sz="500"/>
            </a:lvl3pPr>
            <a:lvl4pPr marL="632921" indent="0">
              <a:buNone/>
              <a:defRPr sz="400"/>
            </a:lvl4pPr>
            <a:lvl5pPr marL="843895" indent="0">
              <a:buNone/>
              <a:defRPr sz="400"/>
            </a:lvl5pPr>
            <a:lvl6pPr marL="1054869" indent="0">
              <a:buNone/>
              <a:defRPr sz="400"/>
            </a:lvl6pPr>
            <a:lvl7pPr marL="1265842" indent="0">
              <a:buNone/>
              <a:defRPr sz="400"/>
            </a:lvl7pPr>
            <a:lvl8pPr marL="1476817" indent="0">
              <a:buNone/>
              <a:defRPr sz="400"/>
            </a:lvl8pPr>
            <a:lvl9pPr marL="1687789" indent="0">
              <a:buNone/>
              <a:defRPr sz="4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77953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124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29375" y="176348"/>
            <a:ext cx="1860096" cy="5786846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49087" y="176348"/>
            <a:ext cx="5514975" cy="5786846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4756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1" indent="0">
              <a:buNone/>
              <a:defRPr sz="1600" b="1"/>
            </a:lvl5pPr>
            <a:lvl6pPr marL="2285739" indent="0">
              <a:buNone/>
              <a:defRPr sz="1600" b="1"/>
            </a:lvl6pPr>
            <a:lvl7pPr marL="2742887" indent="0">
              <a:buNone/>
              <a:defRPr sz="1600" b="1"/>
            </a:lvl7pPr>
            <a:lvl8pPr marL="3200035" indent="0">
              <a:buNone/>
              <a:defRPr sz="1600" b="1"/>
            </a:lvl8pPr>
            <a:lvl9pPr marL="3657183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1" indent="0">
              <a:buNone/>
              <a:defRPr sz="1600" b="1"/>
            </a:lvl5pPr>
            <a:lvl6pPr marL="2285739" indent="0">
              <a:buNone/>
              <a:defRPr sz="1600" b="1"/>
            </a:lvl6pPr>
            <a:lvl7pPr marL="2742887" indent="0">
              <a:buNone/>
              <a:defRPr sz="1600" b="1"/>
            </a:lvl7pPr>
            <a:lvl8pPr marL="3200035" indent="0">
              <a:buNone/>
              <a:defRPr sz="1600" b="1"/>
            </a:lvl8pPr>
            <a:lvl9pPr marL="3657183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1" indent="0">
              <a:buNone/>
              <a:defRPr sz="900"/>
            </a:lvl5pPr>
            <a:lvl6pPr marL="2285739" indent="0">
              <a:buNone/>
              <a:defRPr sz="900"/>
            </a:lvl6pPr>
            <a:lvl7pPr marL="2742887" indent="0">
              <a:buNone/>
              <a:defRPr sz="900"/>
            </a:lvl7pPr>
            <a:lvl8pPr marL="3200035" indent="0">
              <a:buNone/>
              <a:defRPr sz="900"/>
            </a:lvl8pPr>
            <a:lvl9pPr marL="3657183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1" indent="0">
              <a:buNone/>
              <a:defRPr sz="2000"/>
            </a:lvl5pPr>
            <a:lvl6pPr marL="2285739" indent="0">
              <a:buNone/>
              <a:defRPr sz="2000"/>
            </a:lvl6pPr>
            <a:lvl7pPr marL="2742887" indent="0">
              <a:buNone/>
              <a:defRPr sz="2000"/>
            </a:lvl7pPr>
            <a:lvl8pPr marL="3200035" indent="0">
              <a:buNone/>
              <a:defRPr sz="2000"/>
            </a:lvl8pPr>
            <a:lvl9pPr marL="3657183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1" indent="0">
              <a:buNone/>
              <a:defRPr sz="900"/>
            </a:lvl5pPr>
            <a:lvl6pPr marL="2285739" indent="0">
              <a:buNone/>
              <a:defRPr sz="900"/>
            </a:lvl6pPr>
            <a:lvl7pPr marL="2742887" indent="0">
              <a:buNone/>
              <a:defRPr sz="900"/>
            </a:lvl7pPr>
            <a:lvl8pPr marL="3200035" indent="0">
              <a:buNone/>
              <a:defRPr sz="900"/>
            </a:lvl8pPr>
            <a:lvl9pPr marL="3657183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5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3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1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9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7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1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3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49086" y="176348"/>
            <a:ext cx="7440386" cy="171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3441" tIns="23441" rIns="23441" bIns="234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Gill Sans" pitchFamily="-107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086" y="1946367"/>
            <a:ext cx="7440386" cy="401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3441" tIns="23441" rIns="23441" bIns="234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Gill Sans" pitchFamily="-107" charset="0"/>
              </a:rPr>
              <a:t>Click to edit Master text styles</a:t>
            </a:r>
          </a:p>
          <a:p>
            <a:pPr lvl="1"/>
            <a:r>
              <a:rPr lang="en-US" altLang="de-DE" smtClean="0">
                <a:sym typeface="Gill Sans" pitchFamily="-107" charset="0"/>
              </a:rPr>
              <a:t>Second level</a:t>
            </a:r>
          </a:p>
          <a:p>
            <a:pPr lvl="2"/>
            <a:r>
              <a:rPr lang="en-US" altLang="de-DE" smtClean="0">
                <a:sym typeface="Gill Sans" pitchFamily="-107" charset="0"/>
              </a:rPr>
              <a:t>Third level</a:t>
            </a:r>
          </a:p>
          <a:p>
            <a:pPr lvl="3"/>
            <a:r>
              <a:rPr lang="en-US" altLang="de-DE" smtClean="0">
                <a:sym typeface="Gill Sans" pitchFamily="-107" charset="0"/>
              </a:rPr>
              <a:t>Fourth level</a:t>
            </a:r>
          </a:p>
          <a:p>
            <a:pPr lvl="4"/>
            <a:r>
              <a:rPr lang="en-US" altLang="de-DE" smtClean="0">
                <a:sym typeface="Gill Sans" pitchFamily="-107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931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pitchFamily="-107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7" charset="0"/>
        </a:defRPr>
      </a:lvl5pPr>
      <a:lvl6pPr marL="21097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42194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63292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843895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86411" indent="-363344" algn="l" rtl="0" eaLnBrk="0" fontAlgn="base" hangingPunct="0">
        <a:spcBef>
          <a:spcPts val="1523"/>
        </a:spcBef>
        <a:spcAft>
          <a:spcPct val="0"/>
        </a:spcAft>
        <a:buSzPct val="171000"/>
        <a:buFont typeface="Gill Sans" pitchFamily="-107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1pPr>
      <a:lvl2pPr marL="691525" indent="-363344" algn="l" rtl="0" eaLnBrk="0" fontAlgn="base" hangingPunct="0">
        <a:spcBef>
          <a:spcPts val="1523"/>
        </a:spcBef>
        <a:spcAft>
          <a:spcPct val="0"/>
        </a:spcAft>
        <a:buSzPct val="171000"/>
        <a:buFont typeface="Gill Sans" pitchFamily="-107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2pPr>
      <a:lvl3pPr marL="896639" indent="-363344" algn="l" rtl="0" eaLnBrk="0" fontAlgn="base" hangingPunct="0">
        <a:spcBef>
          <a:spcPts val="1523"/>
        </a:spcBef>
        <a:spcAft>
          <a:spcPct val="0"/>
        </a:spcAft>
        <a:buSzPct val="171000"/>
        <a:buFont typeface="Gill Sans" pitchFamily="-107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3pPr>
      <a:lvl4pPr marL="1101751" indent="-363344" algn="l" rtl="0" eaLnBrk="0" fontAlgn="base" hangingPunct="0">
        <a:spcBef>
          <a:spcPts val="1523"/>
        </a:spcBef>
        <a:spcAft>
          <a:spcPct val="0"/>
        </a:spcAft>
        <a:buSzPct val="171000"/>
        <a:buFont typeface="Gill Sans" pitchFamily="-107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4pPr>
      <a:lvl5pPr marL="1306865" indent="-363344" algn="l" rtl="0" eaLnBrk="0" fontAlgn="base" hangingPunct="0">
        <a:spcBef>
          <a:spcPts val="1523"/>
        </a:spcBef>
        <a:spcAft>
          <a:spcPct val="0"/>
        </a:spcAft>
        <a:buSzPct val="171000"/>
        <a:buFont typeface="Gill Sans" pitchFamily="-107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5pPr>
      <a:lvl6pPr marL="1517839" indent="-363344" algn="l" rtl="0" fontAlgn="base">
        <a:spcBef>
          <a:spcPts val="152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728813" indent="-363344" algn="l" rtl="0" fontAlgn="base">
        <a:spcBef>
          <a:spcPts val="152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939786" indent="-363344" algn="l" rtl="0" fontAlgn="base">
        <a:spcBef>
          <a:spcPts val="152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150759" indent="-363344" algn="l" rtl="0" fontAlgn="base">
        <a:spcBef>
          <a:spcPts val="152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10974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21948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32921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43895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54869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65842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76817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87789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feld 8"/>
          <p:cNvSpPr txBox="1">
            <a:spLocks noChangeArrowheads="1"/>
          </p:cNvSpPr>
          <p:nvPr/>
        </p:nvSpPr>
        <p:spPr bwMode="auto">
          <a:xfrm>
            <a:off x="577658" y="6352801"/>
            <a:ext cx="8566342" cy="27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200" tIns="21100" rIns="42200" bIns="21100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1pPr>
            <a:lvl2pPr marL="37931725" indent="-37474525"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2pPr>
            <a:lvl3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3pPr>
            <a:lvl4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4pPr>
            <a:lvl5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9pPr>
          </a:lstStyle>
          <a:p>
            <a:pPr eaLnBrk="1" hangingPunct="1"/>
            <a:r>
              <a:rPr lang="de-CH" altLang="de-DE" sz="1500" b="1" dirty="0"/>
              <a:t>Pflanzenkenntnisse </a:t>
            </a:r>
            <a:r>
              <a:rPr lang="de-CH" altLang="de-DE" sz="1500" b="1" dirty="0" smtClean="0"/>
              <a:t>3. </a:t>
            </a:r>
            <a:r>
              <a:rPr lang="de-CH" altLang="de-DE" sz="1500" b="1" dirty="0"/>
              <a:t>Lehrjahr </a:t>
            </a:r>
            <a:r>
              <a:rPr lang="de-CH" altLang="de-DE" sz="1500" b="1" dirty="0" smtClean="0"/>
              <a:t>(Fachrichtung Garten-und Landschaftsbau)</a:t>
            </a:r>
            <a:endParaRPr lang="de-CH" altLang="de-DE" sz="1500" b="1" dirty="0"/>
          </a:p>
        </p:txBody>
      </p:sp>
      <p:sp>
        <p:nvSpPr>
          <p:cNvPr id="174083" name="Textfeld 7"/>
          <p:cNvSpPr txBox="1">
            <a:spLocks noChangeArrowheads="1"/>
          </p:cNvSpPr>
          <p:nvPr/>
        </p:nvSpPr>
        <p:spPr bwMode="auto">
          <a:xfrm>
            <a:off x="576375" y="4123459"/>
            <a:ext cx="6083073" cy="71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200" tIns="21100" rIns="42200" bIns="21100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1pPr>
            <a:lvl2pPr marL="37931725" indent="-37474525"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2pPr>
            <a:lvl3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3pPr>
            <a:lvl4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4pPr>
            <a:lvl5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9pPr>
          </a:lstStyle>
          <a:p>
            <a:pPr eaLnBrk="1" hangingPunct="1"/>
            <a:r>
              <a:rPr lang="de-CH" altLang="de-DE" sz="4400" b="1" dirty="0"/>
              <a:t>Pflanzenpräsentation</a:t>
            </a:r>
          </a:p>
        </p:txBody>
      </p:sp>
      <p:sp>
        <p:nvSpPr>
          <p:cNvPr id="174084" name="Textfeld 7"/>
          <p:cNvSpPr txBox="1">
            <a:spLocks noChangeArrowheads="1"/>
          </p:cNvSpPr>
          <p:nvPr/>
        </p:nvSpPr>
        <p:spPr bwMode="auto">
          <a:xfrm>
            <a:off x="611560" y="4843180"/>
            <a:ext cx="4968648" cy="55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200" tIns="21100" rIns="42200" bIns="21100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1pPr>
            <a:lvl2pPr marL="37931725" indent="-37474525"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2pPr>
            <a:lvl3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3pPr>
            <a:lvl4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4pPr>
            <a:lvl5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9pPr>
          </a:lstStyle>
          <a:p>
            <a:pPr eaLnBrk="1" hangingPunct="1"/>
            <a:r>
              <a:rPr lang="de-CH" altLang="de-DE" sz="3300" b="1" dirty="0"/>
              <a:t>Woche </a:t>
            </a:r>
            <a:r>
              <a:rPr lang="de-CH" altLang="de-DE" sz="3300" b="1" dirty="0" smtClean="0"/>
              <a:t>34</a:t>
            </a:r>
            <a:endParaRPr lang="de-CH" altLang="de-DE" sz="3300" b="1" dirty="0"/>
          </a:p>
        </p:txBody>
      </p:sp>
      <p:pic>
        <p:nvPicPr>
          <p:cNvPr id="174085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92659" cy="83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76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6666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Textfeld 8"/>
          <p:cNvSpPr txBox="1">
            <a:spLocks noChangeArrowheads="1"/>
          </p:cNvSpPr>
          <p:nvPr/>
        </p:nvSpPr>
        <p:spPr bwMode="auto">
          <a:xfrm>
            <a:off x="6732240" y="6584562"/>
            <a:ext cx="2411760" cy="27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190" tIns="21095" rIns="42190" bIns="21095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1pPr>
            <a:lvl2pPr marL="37931725" indent="-37474525"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2pPr>
            <a:lvl3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3pPr>
            <a:lvl4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4pPr>
            <a:lvl5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1500" b="1" dirty="0"/>
              <a:t>B L Ü T E N S T A U D E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4198" y="33115"/>
            <a:ext cx="828092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de-CH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Platycodon</a:t>
            </a:r>
            <a:r>
              <a:rPr lang="de-CH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grandiflorus</a:t>
            </a:r>
            <a:r>
              <a:rPr lang="de-CH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4198" y="6074958"/>
            <a:ext cx="828092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de-CH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Ballonblume</a:t>
            </a:r>
            <a:endParaRPr lang="de-CH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45706" y="1317916"/>
            <a:ext cx="5577813" cy="418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9" t="3034" r="-173" b="-352"/>
          <a:stretch/>
        </p:blipFill>
        <p:spPr bwMode="auto">
          <a:xfrm>
            <a:off x="4932040" y="655168"/>
            <a:ext cx="3920288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893246" y="482851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>
                <a:latin typeface="Arial" panose="020B0604020202020204" pitchFamily="34" charset="0"/>
                <a:cs typeface="Arial" panose="020B0604020202020204" pitchFamily="34" charset="0"/>
              </a:rPr>
              <a:t>Blattstellung wechselständig</a:t>
            </a: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Blattunterseite blaugrün bereift</a:t>
            </a:r>
          </a:p>
          <a:p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Deutscher Name über Form der noch geschlossenen Blüte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88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6666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Textfeld 8"/>
          <p:cNvSpPr txBox="1">
            <a:spLocks noChangeArrowheads="1"/>
          </p:cNvSpPr>
          <p:nvPr/>
        </p:nvSpPr>
        <p:spPr bwMode="auto">
          <a:xfrm>
            <a:off x="6732240" y="6584562"/>
            <a:ext cx="2411760" cy="27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190" tIns="21095" rIns="42190" bIns="21095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1pPr>
            <a:lvl2pPr marL="37931725" indent="-37474525"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2pPr>
            <a:lvl3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3pPr>
            <a:lvl4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4pPr>
            <a:lvl5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1500" b="1" dirty="0"/>
              <a:t>B L Ü T E N S T A U D E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4198" y="33115"/>
            <a:ext cx="828092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de-CH" sz="3600" dirty="0" err="1" smtClean="0"/>
              <a:t>Inula</a:t>
            </a:r>
            <a:r>
              <a:rPr lang="de-CH" sz="3600" dirty="0" smtClean="0"/>
              <a:t> </a:t>
            </a:r>
            <a:r>
              <a:rPr lang="de-CH" sz="3600" dirty="0" err="1" smtClean="0"/>
              <a:t>ensifolia</a:t>
            </a:r>
            <a:endParaRPr lang="de-CH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086704"/>
            <a:ext cx="828092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de-CH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Alant</a:t>
            </a:r>
            <a:endParaRPr lang="de-CH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commons.hortipedia.com/images/5/51/Inula_ensifolia_photo_file_PDB_132K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206"/>
            <a:ext cx="5989638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5228009"/>
            <a:ext cx="5238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Wuchshöhen von 10 bis </a:t>
            </a:r>
            <a:r>
              <a:rPr lang="de-CH" dirty="0" smtClean="0"/>
              <a:t>40cm </a:t>
            </a:r>
          </a:p>
          <a:p>
            <a:r>
              <a:rPr lang="de-CH" dirty="0" smtClean="0"/>
              <a:t>Die spitzen</a:t>
            </a:r>
            <a:r>
              <a:rPr lang="de-CH" dirty="0"/>
              <a:t>, dunkelgrünen </a:t>
            </a:r>
            <a:r>
              <a:rPr lang="de-CH" dirty="0" smtClean="0"/>
              <a:t>Laubblätter sind </a:t>
            </a:r>
            <a:r>
              <a:rPr lang="de-CH" dirty="0"/>
              <a:t>fast ganzrandig und am Rand kurz </a:t>
            </a:r>
            <a:r>
              <a:rPr lang="de-CH" dirty="0" smtClean="0"/>
              <a:t>bewimpert.</a:t>
            </a:r>
            <a:endParaRPr lang="de-CH" dirty="0"/>
          </a:p>
        </p:txBody>
      </p:sp>
      <p:pic>
        <p:nvPicPr>
          <p:cNvPr id="10244" name="Picture 4" descr="http://baygardens.tripod.com/inulae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4" t="664"/>
          <a:stretch/>
        </p:blipFill>
        <p:spPr bwMode="auto">
          <a:xfrm>
            <a:off x="6084169" y="978707"/>
            <a:ext cx="3059832" cy="419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23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6666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Textfeld 8"/>
          <p:cNvSpPr txBox="1">
            <a:spLocks noChangeArrowheads="1"/>
          </p:cNvSpPr>
          <p:nvPr/>
        </p:nvSpPr>
        <p:spPr bwMode="auto">
          <a:xfrm>
            <a:off x="6732240" y="6584562"/>
            <a:ext cx="2411760" cy="27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190" tIns="21095" rIns="42190" bIns="21095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1pPr>
            <a:lvl2pPr marL="37931725" indent="-37474525"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2pPr>
            <a:lvl3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3pPr>
            <a:lvl4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4pPr>
            <a:lvl5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1500" b="1" dirty="0"/>
              <a:t>B L Ü T E N S T A U D E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4198" y="33115"/>
            <a:ext cx="828092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de-CH" sz="3600" dirty="0" err="1"/>
              <a:t>Asphodeline</a:t>
            </a:r>
            <a:r>
              <a:rPr lang="de-CH" sz="3600" dirty="0"/>
              <a:t>	</a:t>
            </a:r>
            <a:r>
              <a:rPr lang="de-CH" sz="3600" dirty="0" err="1"/>
              <a:t>lutea</a:t>
            </a:r>
            <a:endParaRPr lang="de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4198" y="5947835"/>
            <a:ext cx="828092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de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Junkerlilie</a:t>
            </a:r>
            <a:endParaRPr lang="de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://www.mobot.org/gardeninghelp/images/low/C791-1201061g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2634"/>
            <a:ext cx="3371850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blumeninschwaben.de/Einkeimblaettrige/Affodilgewaechse/2011_05_21B108.JPG_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82634"/>
            <a:ext cx="2670040" cy="45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esveld.nl/plantdias/87/8759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0" t="2982" r="14395"/>
          <a:stretch/>
        </p:blipFill>
        <p:spPr bwMode="auto">
          <a:xfrm>
            <a:off x="3779912" y="672128"/>
            <a:ext cx="2520280" cy="453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107504" y="5373216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70 bis 90 cm hoch, straff aufrecht</a:t>
            </a:r>
          </a:p>
          <a:p>
            <a:r>
              <a:rPr lang="de-CH" dirty="0" smtClean="0"/>
              <a:t>Blatter </a:t>
            </a:r>
            <a:r>
              <a:rPr lang="de-CH" dirty="0" err="1" smtClean="0"/>
              <a:t>lineal</a:t>
            </a:r>
            <a:r>
              <a:rPr lang="de-CH" dirty="0" smtClean="0"/>
              <a:t> </a:t>
            </a:r>
            <a:r>
              <a:rPr lang="de-CH" dirty="0"/>
              <a:t>bis </a:t>
            </a:r>
            <a:r>
              <a:rPr lang="de-CH" dirty="0" err="1"/>
              <a:t>lineallanzettlich</a:t>
            </a:r>
            <a:r>
              <a:rPr lang="de-CH" dirty="0"/>
              <a:t>, Blattrand: ganzrandig, Blattfarbe: blaugrün</a:t>
            </a:r>
          </a:p>
        </p:txBody>
      </p:sp>
    </p:spTree>
    <p:extLst>
      <p:ext uri="{BB962C8B-B14F-4D97-AF65-F5344CB8AC3E}">
        <p14:creationId xmlns:p14="http://schemas.microsoft.com/office/powerpoint/2010/main" val="862466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6666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Textfeld 8"/>
          <p:cNvSpPr txBox="1">
            <a:spLocks noChangeArrowheads="1"/>
          </p:cNvSpPr>
          <p:nvPr/>
        </p:nvSpPr>
        <p:spPr bwMode="auto">
          <a:xfrm>
            <a:off x="6732240" y="6584562"/>
            <a:ext cx="2411760" cy="27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190" tIns="21095" rIns="42190" bIns="21095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1pPr>
            <a:lvl2pPr marL="37931725" indent="-37474525"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2pPr>
            <a:lvl3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3pPr>
            <a:lvl4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4pPr>
            <a:lvl5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1500" b="1" dirty="0"/>
              <a:t>B L Ü T E N S T A U D E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4198" y="33115"/>
            <a:ext cx="828092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de-CH" sz="3600" dirty="0" err="1" smtClean="0"/>
              <a:t>Anaphalis</a:t>
            </a:r>
            <a:r>
              <a:rPr lang="de-CH" sz="3600" dirty="0" smtClean="0"/>
              <a:t> </a:t>
            </a:r>
            <a:r>
              <a:rPr lang="de-CH" sz="3600" dirty="0" err="1" smtClean="0"/>
              <a:t>triplinervis</a:t>
            </a:r>
            <a:endParaRPr lang="de-CH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4198" y="6074958"/>
            <a:ext cx="828092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de-CH" sz="3600" dirty="0"/>
              <a:t>Perlpfötchen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8" y="679436"/>
            <a:ext cx="324368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http://woottensplants.com/images/a324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649419"/>
            <a:ext cx="5760133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174198" y="515162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smtClean="0"/>
              <a:t>Wird ca. 30 cm hoch</a:t>
            </a:r>
          </a:p>
          <a:p>
            <a:r>
              <a:rPr lang="de-CH" dirty="0" smtClean="0"/>
              <a:t>Blätter grau-grün</a:t>
            </a:r>
            <a:r>
              <a:rPr lang="de-CH" dirty="0"/>
              <a:t>, </a:t>
            </a:r>
            <a:r>
              <a:rPr lang="de-CH" dirty="0" smtClean="0"/>
              <a:t>lanzettlich</a:t>
            </a:r>
            <a:r>
              <a:rPr lang="de-CH" dirty="0"/>
              <a:t>, drei Blattadern zeichnen sich stark ab, stark behaart, dadurch filzig und flauschig</a:t>
            </a:r>
          </a:p>
        </p:txBody>
      </p:sp>
    </p:spTree>
    <p:extLst>
      <p:ext uri="{BB962C8B-B14F-4D97-AF65-F5344CB8AC3E}">
        <p14:creationId xmlns:p14="http://schemas.microsoft.com/office/powerpoint/2010/main" val="3850243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6666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Textfeld 8"/>
          <p:cNvSpPr txBox="1">
            <a:spLocks noChangeArrowheads="1"/>
          </p:cNvSpPr>
          <p:nvPr/>
        </p:nvSpPr>
        <p:spPr bwMode="auto">
          <a:xfrm>
            <a:off x="6732240" y="6584562"/>
            <a:ext cx="2411760" cy="27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190" tIns="21095" rIns="42190" bIns="21095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1pPr>
            <a:lvl2pPr marL="37931725" indent="-37474525"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2pPr>
            <a:lvl3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3pPr>
            <a:lvl4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4pPr>
            <a:lvl5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1500" b="1" dirty="0"/>
              <a:t>B L Ü T E N S T A U D E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4198" y="33115"/>
            <a:ext cx="828092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de-CH" sz="3600" dirty="0" err="1" smtClean="0"/>
              <a:t>Buphthalmum</a:t>
            </a:r>
            <a:r>
              <a:rPr lang="de-CH" sz="3600" dirty="0" smtClean="0"/>
              <a:t> </a:t>
            </a:r>
            <a:r>
              <a:rPr lang="de-CH" sz="3600" dirty="0" err="1" smtClean="0"/>
              <a:t>salicifolium</a:t>
            </a:r>
            <a:endParaRPr lang="de-CH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4198" y="6074958"/>
            <a:ext cx="8280920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de-CH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Ochsenauge</a:t>
            </a:r>
          </a:p>
          <a:p>
            <a:endParaRPr lang="de-CH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www.botanische-spaziergaenge.at/Bilder/Lumix_8/P17406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5" r="16241"/>
          <a:stretch/>
        </p:blipFill>
        <p:spPr bwMode="auto">
          <a:xfrm>
            <a:off x="-396552" y="688751"/>
            <a:ext cx="5648617" cy="467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ruehlmeier.info/Bilder/2085%20Buphthalmum%20salicifolium%20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 t="6442" r="-27531" b="-6442"/>
          <a:stretch/>
        </p:blipFill>
        <p:spPr bwMode="auto">
          <a:xfrm>
            <a:off x="5367302" y="679436"/>
            <a:ext cx="6695339" cy="507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135084" y="5596666"/>
            <a:ext cx="8678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weidenähnlichen Blättern und großen margeritenähnlichen Blüten.</a:t>
            </a:r>
          </a:p>
        </p:txBody>
      </p:sp>
    </p:spTree>
    <p:extLst>
      <p:ext uri="{BB962C8B-B14F-4D97-AF65-F5344CB8AC3E}">
        <p14:creationId xmlns:p14="http://schemas.microsoft.com/office/powerpoint/2010/main" val="3850243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6666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Textfeld 8"/>
          <p:cNvSpPr txBox="1">
            <a:spLocks noChangeArrowheads="1"/>
          </p:cNvSpPr>
          <p:nvPr/>
        </p:nvSpPr>
        <p:spPr bwMode="auto">
          <a:xfrm>
            <a:off x="6732240" y="6584562"/>
            <a:ext cx="2411760" cy="27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190" tIns="21095" rIns="42190" bIns="21095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1pPr>
            <a:lvl2pPr marL="37931725" indent="-37474525"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2pPr>
            <a:lvl3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3pPr>
            <a:lvl4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4pPr>
            <a:lvl5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1500" b="1" dirty="0"/>
              <a:t>B L Ü T E N S T A U D E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4198" y="33115"/>
            <a:ext cx="828092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de-CH" sz="3600" dirty="0" smtClean="0"/>
              <a:t>Linum </a:t>
            </a:r>
            <a:r>
              <a:rPr lang="de-CH" sz="3600" dirty="0" err="1" smtClean="0"/>
              <a:t>perenne</a:t>
            </a:r>
            <a:r>
              <a:rPr lang="de-CH" sz="3600" dirty="0"/>
              <a:t>	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74198" y="6074958"/>
            <a:ext cx="828092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de-CH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Lein</a:t>
            </a:r>
            <a:endParaRPr lang="de-CH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922" y="686473"/>
            <a:ext cx="54070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15" y="555447"/>
            <a:ext cx="465254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16316" y="562359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Grazile Pflanze, kleine </a:t>
            </a:r>
            <a:r>
              <a:rPr lang="de-CH" smtClean="0"/>
              <a:t>schmale blau-grüne </a:t>
            </a:r>
            <a:r>
              <a:rPr lang="de-CH" dirty="0" smtClean="0"/>
              <a:t>Blätter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8538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6666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Textfeld 8"/>
          <p:cNvSpPr txBox="1">
            <a:spLocks noChangeArrowheads="1"/>
          </p:cNvSpPr>
          <p:nvPr/>
        </p:nvSpPr>
        <p:spPr bwMode="auto">
          <a:xfrm>
            <a:off x="6732240" y="6584562"/>
            <a:ext cx="2411760" cy="27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190" tIns="21095" rIns="42190" bIns="21095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1pPr>
            <a:lvl2pPr marL="37931725" indent="-37474525"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2pPr>
            <a:lvl3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3pPr>
            <a:lvl4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4pPr>
            <a:lvl5pPr eaLnBrk="0" hangingPunct="0"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107" charset="0"/>
                <a:ea typeface="ヒラギノ角ゴ ProN W3" pitchFamily="-107" charset="-128"/>
                <a:sym typeface="Gill Sans" pitchFamily="-107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1500" b="1" dirty="0"/>
              <a:t>B L Ü T E N S T A U D E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4198" y="33115"/>
            <a:ext cx="828092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de-CH" sz="3600" dirty="0" err="1"/>
              <a:t>Chelone</a:t>
            </a:r>
            <a:r>
              <a:rPr lang="de-CH" sz="3600" dirty="0"/>
              <a:t>	</a:t>
            </a:r>
            <a:r>
              <a:rPr lang="de-CH" sz="3600" dirty="0" err="1"/>
              <a:t>obliqua</a:t>
            </a:r>
            <a:endParaRPr lang="de-CH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4198" y="6074958"/>
            <a:ext cx="828092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de-CH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Schlangenkopf</a:t>
            </a:r>
            <a:endParaRPr lang="de-CH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4198" y="5434074"/>
            <a:ext cx="8718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aufrechte </a:t>
            </a:r>
            <a:r>
              <a:rPr lang="de-CH" dirty="0" smtClean="0"/>
              <a:t>Staude, Blattstellung: kreuzweise-gegenständig , Blattrand gesägt, runder Stängel , dicht gedrängte Blüten</a:t>
            </a:r>
            <a:endParaRPr lang="de-CH" dirty="0"/>
          </a:p>
        </p:txBody>
      </p:sp>
      <p:pic>
        <p:nvPicPr>
          <p:cNvPr id="3074" name="Picture 2" descr="http://upload.wikimedia.org/wikipedia/commons/6/68/Chelone_obliqua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8" y="649653"/>
            <a:ext cx="4598085" cy="47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"/>
          <a:stretch/>
        </p:blipFill>
        <p:spPr bwMode="auto">
          <a:xfrm>
            <a:off x="4588008" y="649653"/>
            <a:ext cx="5645467" cy="475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940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 &amp; Aufzählung">
  <a:themeElements>
    <a:clrScheme name="Titel &amp; Aufzähl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el &amp; 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Bildschirmpräsentation (4:3)</PresentationFormat>
  <Paragraphs>38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</vt:lpstr>
      <vt:lpstr>ヒラギノ角ゴ ProN W3</vt:lpstr>
      <vt:lpstr>Larissa-Design</vt:lpstr>
      <vt:lpstr>Titel &amp; Aufzählung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Steiner</dc:creator>
  <cp:lastModifiedBy>Andreas Steiner</cp:lastModifiedBy>
  <cp:revision>26</cp:revision>
  <dcterms:created xsi:type="dcterms:W3CDTF">2014-08-11T12:46:09Z</dcterms:created>
  <dcterms:modified xsi:type="dcterms:W3CDTF">2017-08-22T10:01:44Z</dcterms:modified>
</cp:coreProperties>
</file>