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17" r:id="rId2"/>
    <p:sldId id="271" r:id="rId3"/>
    <p:sldId id="389" r:id="rId4"/>
    <p:sldId id="391" r:id="rId5"/>
    <p:sldId id="392" r:id="rId6"/>
    <p:sldId id="393" r:id="rId7"/>
    <p:sldId id="396" r:id="rId8"/>
    <p:sldId id="390" r:id="rId9"/>
    <p:sldId id="395" r:id="rId10"/>
    <p:sldId id="394" r:id="rId11"/>
    <p:sldId id="397" r:id="rId12"/>
    <p:sldId id="398" r:id="rId13"/>
    <p:sldId id="399" r:id="rId14"/>
    <p:sldId id="400" r:id="rId15"/>
    <p:sldId id="401" r:id="rId16"/>
    <p:sldId id="348" r:id="rId17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6">
          <p15:clr>
            <a:srgbClr val="A4A3A4"/>
          </p15:clr>
        </p15:guide>
        <p15:guide id="2" pos="25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C75"/>
    <a:srgbClr val="FF6158"/>
    <a:srgbClr val="00E001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025"/>
    <p:restoredTop sz="94638"/>
  </p:normalViewPr>
  <p:slideViewPr>
    <p:cSldViewPr>
      <p:cViewPr varScale="1">
        <p:scale>
          <a:sx n="42" d="100"/>
          <a:sy n="42" d="100"/>
        </p:scale>
        <p:origin x="32" y="556"/>
      </p:cViewPr>
      <p:guideLst>
        <p:guide orient="horz" pos="3456"/>
        <p:guide pos="254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2F7BF17-EB6E-3F47-BF6F-B2B66516EFBF}" type="datetime1">
              <a:rPr lang="de-DE" altLang="de-DE"/>
              <a:pPr/>
              <a:t>23.10.2017</a:t>
            </a:fld>
            <a:endParaRPr lang="de-DE" alt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alt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CH" altLang="de-DE"/>
              <a:t>Mastertextformat bearbeiten</a:t>
            </a:r>
          </a:p>
          <a:p>
            <a:pPr lvl="1"/>
            <a:r>
              <a:rPr lang="de-CH" altLang="de-DE"/>
              <a:t>Zweite Ebene</a:t>
            </a:r>
          </a:p>
          <a:p>
            <a:pPr lvl="2"/>
            <a:r>
              <a:rPr lang="de-CH" altLang="de-DE"/>
              <a:t>Dritte Ebene</a:t>
            </a:r>
          </a:p>
          <a:p>
            <a:pPr lvl="3"/>
            <a:r>
              <a:rPr lang="de-CH" altLang="de-DE"/>
              <a:t>Vierte Ebene</a:t>
            </a:r>
          </a:p>
          <a:p>
            <a:pPr lvl="4"/>
            <a:r>
              <a:rPr lang="de-CH" altLang="de-DE"/>
              <a:t>Fünfte Ebene</a:t>
            </a:r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0923D67-3E0E-0E4D-89A3-BB08CBA05B8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 smtClean="0"/>
              <a:t>Master-Untertitelformat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37130F-79F9-7742-A3D0-CB9887DBE60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89641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DCAE0C-1432-234E-9843-C933E4BBB1E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4089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97B4E5-FAD6-C949-BCED-6E3E35712BD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03455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7DADD9-73F8-5A42-B55C-1701BE7644F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005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ClipArt-Platzhalt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2416AA-DA58-314C-81B0-171C55D1C80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21595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CC79DE-A6E9-EA46-965C-1C62377B336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2520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4F6F1C-EC6E-EA41-93D1-A161D9716F2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50490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659355-A841-2048-A8D9-AA94E8684E9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83368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7E9EE3-D27F-8E48-AD5D-4DAD740CCDF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252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57AA45-194C-4445-BEC5-13CF3F9AC12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4489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14C362-2B4A-C04A-8EAF-1336FA37EE6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67513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1FBD66-1375-5146-90FC-C7B02B5E141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65180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93AAA4-5F05-6741-AAED-F6B158DBCE9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40383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de-DE" alt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de-DE" alt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4E5BD4A5-F3C1-E045-A398-4B8578E7016B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tif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371600"/>
            <a:ext cx="9144000" cy="20574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CH" altLang="de-DE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Vorschriften</a:t>
            </a:r>
            <a:endParaRPr lang="de-CH" altLang="de-DE" sz="4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0" y="0"/>
            <a:ext cx="9144000" cy="738188"/>
          </a:xfrm>
          <a:prstGeom prst="rect">
            <a:avLst/>
          </a:prstGeom>
          <a:solidFill>
            <a:srgbClr val="62CDE2"/>
          </a:soli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de-DE" sz="1400" b="0" dirty="0" smtClean="0"/>
              <a:t>2 Lieferung und Service</a:t>
            </a:r>
            <a:r>
              <a:rPr lang="de-DE" altLang="de-DE" sz="1400" b="0" dirty="0"/>
              <a:t>					                                               </a:t>
            </a:r>
            <a:fld id="{35CA2AC4-CB90-574F-B468-06A28882AAF8}" type="slidenum">
              <a:rPr lang="de-DE" altLang="de-DE" sz="1400" b="0"/>
              <a:pPr eaLnBrk="1" hangingPunct="1">
                <a:spcAft>
                  <a:spcPts val="1200"/>
                </a:spcAft>
              </a:pPr>
              <a:t>1</a:t>
            </a:fld>
            <a:endParaRPr lang="de-DE" altLang="de-DE" sz="1400" b="0" dirty="0"/>
          </a:p>
          <a:p>
            <a:pPr eaLnBrk="1" hangingPunct="1">
              <a:spcAft>
                <a:spcPts val="1200"/>
              </a:spcAft>
            </a:pPr>
            <a:r>
              <a:rPr lang="de-DE" altLang="de-DE" sz="1800" dirty="0"/>
              <a:t> </a:t>
            </a:r>
            <a:r>
              <a:rPr lang="de-DE" altLang="de-DE" sz="1800" dirty="0" smtClean="0"/>
              <a:t>Transportfahrzeuge laden</a:t>
            </a:r>
            <a:endParaRPr lang="de-DE" altLang="de-DE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0" y="0"/>
            <a:ext cx="9144000" cy="738188"/>
          </a:xfrm>
          <a:prstGeom prst="rect">
            <a:avLst/>
          </a:prstGeom>
          <a:solidFill>
            <a:srgbClr val="62CDE2"/>
          </a:soli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de-DE" sz="1400" b="0" dirty="0" smtClean="0"/>
              <a:t>2 Lieferung und Service					                                               </a:t>
            </a:r>
            <a:fld id="{35CA2AC4-CB90-574F-B468-06A28882AAF8}" type="slidenum">
              <a:rPr lang="de-DE" altLang="de-DE" sz="1400" b="0" smtClean="0"/>
              <a:pPr eaLnBrk="1" hangingPunct="1">
                <a:spcAft>
                  <a:spcPts val="1200"/>
                </a:spcAft>
              </a:pPr>
              <a:t>10</a:t>
            </a:fld>
            <a:endParaRPr lang="de-DE" altLang="de-DE" sz="1400" b="0" dirty="0" smtClean="0"/>
          </a:p>
          <a:p>
            <a:pPr eaLnBrk="1" hangingPunct="1">
              <a:spcAft>
                <a:spcPts val="1200"/>
              </a:spcAft>
            </a:pPr>
            <a:r>
              <a:rPr lang="de-DE" altLang="de-DE" sz="1800" dirty="0" smtClean="0"/>
              <a:t> Transportfahrzeuge laden</a:t>
            </a:r>
            <a:endParaRPr lang="de-DE" altLang="de-DE" sz="1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066800"/>
            <a:ext cx="9144000" cy="70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de-CH" altLang="de-DE" dirty="0" smtClean="0">
                <a:solidFill>
                  <a:srgbClr val="660066"/>
                </a:solidFill>
              </a:rPr>
              <a:t>1.4</a:t>
            </a:r>
            <a:r>
              <a:rPr lang="de-CH" altLang="de-DE" dirty="0">
                <a:solidFill>
                  <a:srgbClr val="660066"/>
                </a:solidFill>
              </a:rPr>
              <a:t> </a:t>
            </a:r>
            <a:r>
              <a:rPr lang="de-CH" altLang="de-DE" dirty="0" smtClean="0">
                <a:solidFill>
                  <a:srgbClr val="660066"/>
                </a:solidFill>
              </a:rPr>
              <a:t>Maximalgewicht</a:t>
            </a: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" y="1844824"/>
            <a:ext cx="4139952" cy="3195069"/>
          </a:xfrm>
          <a:prstGeom prst="rect">
            <a:avLst/>
          </a:prstGeom>
        </p:spPr>
      </p:pic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4484414" y="1847146"/>
            <a:ext cx="4018573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5600" indent="-355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de-CH" altLang="de-DE" sz="2000" b="0" dirty="0" smtClean="0">
                <a:sym typeface="Wingdings"/>
              </a:rPr>
              <a:t>Maximales Gesamtgewicht: </a:t>
            </a:r>
            <a:br>
              <a:rPr lang="de-CH" altLang="de-DE" sz="2000" b="0" dirty="0" smtClean="0">
                <a:sym typeface="Wingdings"/>
              </a:rPr>
            </a:br>
            <a:r>
              <a:rPr lang="de-CH" altLang="de-DE" sz="2000" b="0" dirty="0" smtClean="0">
                <a:sym typeface="Wingdings"/>
              </a:rPr>
              <a:t>siehe Fahrzeugausweis</a:t>
            </a:r>
          </a:p>
          <a:p>
            <a:pPr marL="0" indent="0" eaLnBrk="1" hangingPunct="1">
              <a:spcBef>
                <a:spcPct val="50000"/>
              </a:spcBef>
            </a:pPr>
            <a:r>
              <a:rPr lang="de-CH" altLang="de-DE" sz="2000" b="0" dirty="0" smtClean="0">
                <a:sym typeface="Wingdings"/>
              </a:rPr>
              <a:t>Leergewicht des Fahrzeuges abziehen </a:t>
            </a:r>
            <a:br>
              <a:rPr lang="de-CH" altLang="de-DE" sz="2000" b="0" dirty="0" smtClean="0">
                <a:sym typeface="Wingdings"/>
              </a:rPr>
            </a:br>
            <a:r>
              <a:rPr lang="de-CH" altLang="de-DE" sz="2000" b="0" dirty="0" smtClean="0">
                <a:sym typeface="Wingdings"/>
              </a:rPr>
              <a:t> ergibt die mögliche Zuladung.</a:t>
            </a:r>
          </a:p>
          <a:p>
            <a:pPr marL="0" indent="0" eaLnBrk="1" hangingPunct="1">
              <a:spcBef>
                <a:spcPct val="50000"/>
              </a:spcBef>
            </a:pPr>
            <a:r>
              <a:rPr lang="de-CH" altLang="de-DE" sz="2000" b="0" dirty="0" smtClean="0">
                <a:sym typeface="Wingdings"/>
              </a:rPr>
              <a:t>Zur Zuladung gehören:</a:t>
            </a:r>
          </a:p>
          <a:p>
            <a:pPr marL="0" indent="0" eaLnBrk="1" hangingPunct="1">
              <a:spcBef>
                <a:spcPct val="50000"/>
              </a:spcBef>
            </a:pPr>
            <a:r>
              <a:rPr lang="de-CH" altLang="de-DE" sz="2000" b="0" dirty="0" smtClean="0">
                <a:sym typeface="Wingdings"/>
              </a:rPr>
              <a:t>Personen inkl. </a:t>
            </a:r>
            <a:r>
              <a:rPr lang="de-CH" altLang="de-DE" sz="2000" b="0" dirty="0">
                <a:sym typeface="Wingdings"/>
              </a:rPr>
              <a:t>s</a:t>
            </a:r>
            <a:r>
              <a:rPr lang="de-CH" altLang="de-DE" sz="2000" b="0" dirty="0" smtClean="0">
                <a:sym typeface="Wingdings"/>
              </a:rPr>
              <a:t>ämtlichem geladenen Material!</a:t>
            </a:r>
            <a:endParaRPr lang="de-DE" altLang="de-DE" sz="2000" dirty="0"/>
          </a:p>
        </p:txBody>
      </p:sp>
    </p:spTree>
    <p:extLst>
      <p:ext uri="{BB962C8B-B14F-4D97-AF65-F5344CB8AC3E}">
        <p14:creationId xmlns:p14="http://schemas.microsoft.com/office/powerpoint/2010/main" val="152880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0" y="0"/>
            <a:ext cx="9144000" cy="738188"/>
          </a:xfrm>
          <a:prstGeom prst="rect">
            <a:avLst/>
          </a:prstGeom>
          <a:solidFill>
            <a:srgbClr val="62CDE2"/>
          </a:soli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de-DE" sz="1400" b="0" dirty="0" smtClean="0"/>
              <a:t>2 Lieferung und Service					                                               </a:t>
            </a:r>
            <a:fld id="{35CA2AC4-CB90-574F-B468-06A28882AAF8}" type="slidenum">
              <a:rPr lang="de-DE" altLang="de-DE" sz="1400" b="0" smtClean="0"/>
              <a:pPr eaLnBrk="1" hangingPunct="1">
                <a:spcAft>
                  <a:spcPts val="1200"/>
                </a:spcAft>
              </a:pPr>
              <a:t>11</a:t>
            </a:fld>
            <a:endParaRPr lang="de-DE" altLang="de-DE" sz="1400" b="0" dirty="0" smtClean="0"/>
          </a:p>
          <a:p>
            <a:pPr eaLnBrk="1" hangingPunct="1">
              <a:spcAft>
                <a:spcPts val="1200"/>
              </a:spcAft>
            </a:pPr>
            <a:r>
              <a:rPr lang="de-DE" altLang="de-DE" sz="1800" dirty="0" smtClean="0"/>
              <a:t> Transportfahrzeuge laden</a:t>
            </a:r>
            <a:endParaRPr lang="de-DE" altLang="de-DE" sz="1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066800"/>
            <a:ext cx="9144000" cy="70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de-CH" altLang="de-DE" dirty="0" smtClean="0">
                <a:solidFill>
                  <a:srgbClr val="660066"/>
                </a:solidFill>
              </a:rPr>
              <a:t>1.5 Pflanzen transportieren</a:t>
            </a: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4484414" y="1847146"/>
            <a:ext cx="401857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5600" indent="-355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de-CH" altLang="de-DE" sz="2000" b="0" dirty="0" smtClean="0">
                <a:sym typeface="Wingdings"/>
              </a:rPr>
              <a:t>Pflanzen vor mechanischen Beschädigungen schützen:</a:t>
            </a:r>
          </a:p>
          <a:p>
            <a:pPr marL="0" indent="0" eaLnBrk="1" hangingPunct="1">
              <a:spcBef>
                <a:spcPct val="50000"/>
              </a:spcBef>
            </a:pPr>
            <a:r>
              <a:rPr lang="de-CH" altLang="de-DE" sz="2000" b="0" dirty="0" smtClean="0">
                <a:sym typeface="Wingdings"/>
              </a:rPr>
              <a:t>- Durch Polstern der Stämme</a:t>
            </a:r>
            <a:endParaRPr lang="de-DE" altLang="de-DE" sz="20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29366"/>
            <a:ext cx="3923928" cy="522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7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0" y="0"/>
            <a:ext cx="9144000" cy="738188"/>
          </a:xfrm>
          <a:prstGeom prst="rect">
            <a:avLst/>
          </a:prstGeom>
          <a:solidFill>
            <a:srgbClr val="62CDE2"/>
          </a:soli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de-DE" sz="1400" b="0" dirty="0" smtClean="0"/>
              <a:t>2 Lieferung und Service					                                               </a:t>
            </a:r>
            <a:fld id="{35CA2AC4-CB90-574F-B468-06A28882AAF8}" type="slidenum">
              <a:rPr lang="de-DE" altLang="de-DE" sz="1400" b="0" smtClean="0"/>
              <a:pPr eaLnBrk="1" hangingPunct="1">
                <a:spcAft>
                  <a:spcPts val="1200"/>
                </a:spcAft>
              </a:pPr>
              <a:t>12</a:t>
            </a:fld>
            <a:endParaRPr lang="de-DE" altLang="de-DE" sz="1400" b="0" dirty="0" smtClean="0"/>
          </a:p>
          <a:p>
            <a:pPr eaLnBrk="1" hangingPunct="1">
              <a:spcAft>
                <a:spcPts val="1200"/>
              </a:spcAft>
            </a:pPr>
            <a:r>
              <a:rPr lang="de-DE" altLang="de-DE" sz="1800" dirty="0" smtClean="0"/>
              <a:t> Transportfahrzeuge laden</a:t>
            </a:r>
            <a:endParaRPr lang="de-DE" altLang="de-DE" sz="1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066800"/>
            <a:ext cx="9144000" cy="70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de-CH" altLang="de-DE" dirty="0" smtClean="0">
                <a:solidFill>
                  <a:srgbClr val="660066"/>
                </a:solidFill>
              </a:rPr>
              <a:t>1.5 Pflanzen transportieren</a:t>
            </a: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4484414" y="1847146"/>
            <a:ext cx="401857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5600" indent="-355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de-CH" altLang="de-DE" sz="2000" b="0" dirty="0" smtClean="0">
                <a:sym typeface="Wingdings"/>
              </a:rPr>
              <a:t>Pflanzen vor mechanischen Beschädigungen schützen: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de-CH" altLang="de-DE" sz="2000" b="0" dirty="0" smtClean="0">
                <a:sym typeface="Wingdings"/>
              </a:rPr>
              <a:t>Durch Polstern der Stämme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de-CH" altLang="de-DE" sz="2000" b="0" dirty="0" smtClean="0">
                <a:sym typeface="Wingdings"/>
              </a:rPr>
              <a:t>Durch zusammenbinden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05" y="1916833"/>
            <a:ext cx="4518149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0" y="0"/>
            <a:ext cx="9144000" cy="738188"/>
          </a:xfrm>
          <a:prstGeom prst="rect">
            <a:avLst/>
          </a:prstGeom>
          <a:solidFill>
            <a:srgbClr val="62CDE2"/>
          </a:soli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de-DE" sz="1400" b="0" dirty="0" smtClean="0"/>
              <a:t>2 Lieferung und Service					                                               </a:t>
            </a:r>
            <a:fld id="{35CA2AC4-CB90-574F-B468-06A28882AAF8}" type="slidenum">
              <a:rPr lang="de-DE" altLang="de-DE" sz="1400" b="0" smtClean="0"/>
              <a:pPr eaLnBrk="1" hangingPunct="1">
                <a:spcAft>
                  <a:spcPts val="1200"/>
                </a:spcAft>
              </a:pPr>
              <a:t>13</a:t>
            </a:fld>
            <a:endParaRPr lang="de-DE" altLang="de-DE" sz="1400" b="0" dirty="0" smtClean="0"/>
          </a:p>
          <a:p>
            <a:pPr eaLnBrk="1" hangingPunct="1">
              <a:spcAft>
                <a:spcPts val="1200"/>
              </a:spcAft>
            </a:pPr>
            <a:r>
              <a:rPr lang="de-DE" altLang="de-DE" sz="1800" dirty="0" smtClean="0"/>
              <a:t> Transportfahrzeuge laden</a:t>
            </a:r>
            <a:endParaRPr lang="de-DE" altLang="de-DE" sz="1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066800"/>
            <a:ext cx="9144000" cy="70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de-CH" altLang="de-DE" dirty="0" smtClean="0">
                <a:solidFill>
                  <a:srgbClr val="660066"/>
                </a:solidFill>
              </a:rPr>
              <a:t>1.5 Pflanzen transportieren</a:t>
            </a: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4484414" y="1847146"/>
            <a:ext cx="401857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5600" indent="-355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de-CH" altLang="de-DE" sz="2000" b="0" dirty="0" smtClean="0">
                <a:sym typeface="Wingdings"/>
              </a:rPr>
              <a:t>Pflanzen vor mechanischen Beschädigungen schützen: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de-CH" altLang="de-DE" sz="2000" b="0" dirty="0" smtClean="0">
                <a:sym typeface="Wingdings"/>
              </a:rPr>
              <a:t>Durch Polstern der Stämme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de-CH" altLang="de-DE" sz="2000" b="0" dirty="0" smtClean="0">
                <a:sym typeface="Wingdings"/>
              </a:rPr>
              <a:t>Durch zusammenbinden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de-CH" altLang="de-DE" sz="2000" b="0" dirty="0" smtClean="0">
                <a:sym typeface="Wingdings"/>
              </a:rPr>
              <a:t>Durch Transport in Kisten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de-CH" altLang="de-DE" sz="2000" b="0" dirty="0" smtClean="0">
                <a:sym typeface="Wingdings"/>
              </a:rPr>
              <a:t>Durch anbinden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9059"/>
            <a:ext cx="3707904" cy="494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6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0" y="0"/>
            <a:ext cx="9144000" cy="738188"/>
          </a:xfrm>
          <a:prstGeom prst="rect">
            <a:avLst/>
          </a:prstGeom>
          <a:solidFill>
            <a:srgbClr val="62CDE2"/>
          </a:soli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de-DE" sz="1400" b="0" dirty="0" smtClean="0"/>
              <a:t>2 Lieferung und Service					                                               </a:t>
            </a:r>
            <a:fld id="{35CA2AC4-CB90-574F-B468-06A28882AAF8}" type="slidenum">
              <a:rPr lang="de-DE" altLang="de-DE" sz="1400" b="0" smtClean="0"/>
              <a:pPr eaLnBrk="1" hangingPunct="1">
                <a:spcAft>
                  <a:spcPts val="1200"/>
                </a:spcAft>
              </a:pPr>
              <a:t>14</a:t>
            </a:fld>
            <a:endParaRPr lang="de-DE" altLang="de-DE" sz="1400" b="0" dirty="0" smtClean="0"/>
          </a:p>
          <a:p>
            <a:pPr eaLnBrk="1" hangingPunct="1">
              <a:spcAft>
                <a:spcPts val="1200"/>
              </a:spcAft>
            </a:pPr>
            <a:r>
              <a:rPr lang="de-DE" altLang="de-DE" sz="1800" dirty="0" smtClean="0"/>
              <a:t> Transportfahrzeuge laden</a:t>
            </a:r>
            <a:endParaRPr lang="de-DE" altLang="de-DE" sz="1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066800"/>
            <a:ext cx="9144000" cy="70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de-CH" altLang="de-DE" dirty="0" smtClean="0">
                <a:solidFill>
                  <a:srgbClr val="660066"/>
                </a:solidFill>
              </a:rPr>
              <a:t>1.5 Pflanzen transportieren</a:t>
            </a: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4484414" y="1847146"/>
            <a:ext cx="401857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5600" indent="-355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de-CH" altLang="de-DE" sz="2000" b="0" dirty="0" smtClean="0">
                <a:sym typeface="Wingdings"/>
              </a:rPr>
              <a:t>Pflanzen vor übermässiger Verdunstung schützen: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de-CH" altLang="de-DE" sz="2000" b="0" dirty="0" smtClean="0">
                <a:sym typeface="Wingdings"/>
              </a:rPr>
              <a:t>Durch Abdecken der Pflanzen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" y="1847146"/>
            <a:ext cx="4474871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3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0" y="0"/>
            <a:ext cx="9144000" cy="738188"/>
          </a:xfrm>
          <a:prstGeom prst="rect">
            <a:avLst/>
          </a:prstGeom>
          <a:solidFill>
            <a:srgbClr val="62CDE2"/>
          </a:soli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de-DE" sz="1400" b="0" dirty="0" smtClean="0"/>
              <a:t>2 Lieferung und Service					                                               </a:t>
            </a:r>
            <a:fld id="{35CA2AC4-CB90-574F-B468-06A28882AAF8}" type="slidenum">
              <a:rPr lang="de-DE" altLang="de-DE" sz="1400" b="0" smtClean="0"/>
              <a:pPr eaLnBrk="1" hangingPunct="1">
                <a:spcAft>
                  <a:spcPts val="1200"/>
                </a:spcAft>
              </a:pPr>
              <a:t>15</a:t>
            </a:fld>
            <a:endParaRPr lang="de-DE" altLang="de-DE" sz="1400" b="0" dirty="0" smtClean="0"/>
          </a:p>
          <a:p>
            <a:pPr eaLnBrk="1" hangingPunct="1">
              <a:spcAft>
                <a:spcPts val="1200"/>
              </a:spcAft>
            </a:pPr>
            <a:r>
              <a:rPr lang="de-DE" altLang="de-DE" sz="1800" dirty="0" smtClean="0"/>
              <a:t> Transportfahrzeuge laden</a:t>
            </a:r>
            <a:endParaRPr lang="de-DE" altLang="de-DE" sz="1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066800"/>
            <a:ext cx="9144000" cy="70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de-CH" altLang="de-DE" dirty="0" smtClean="0">
                <a:solidFill>
                  <a:srgbClr val="660066"/>
                </a:solidFill>
              </a:rPr>
              <a:t>1.5 Pflanzen transportieren</a:t>
            </a: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4484414" y="1847146"/>
            <a:ext cx="4018573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5600" indent="-355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de-CH" altLang="de-DE" sz="2000" b="0" dirty="0" smtClean="0">
                <a:sym typeface="Wingdings"/>
              </a:rPr>
              <a:t>Pflanzen vor übermässiger Verdunstung schützen: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de-CH" altLang="de-DE" sz="2000" b="0" dirty="0" smtClean="0">
                <a:sym typeface="Wingdings"/>
              </a:rPr>
              <a:t>Durch Abdecken der Pflanzen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de-CH" altLang="de-DE" sz="2000" b="0" dirty="0" smtClean="0">
                <a:sym typeface="Wingdings"/>
              </a:rPr>
              <a:t>Durch Transport in geschlossenen Fahrzeugen</a:t>
            </a:r>
            <a:endParaRPr lang="de-CH" altLang="de-DE" sz="2000" b="0" dirty="0">
              <a:sym typeface="Wingdings"/>
            </a:endParaRP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de-CH" altLang="de-DE" sz="2000" b="0" dirty="0" smtClean="0">
                <a:sym typeface="Wingdings"/>
              </a:rPr>
              <a:t>Durch entlauben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de-CH" altLang="de-DE" sz="2000" b="0" dirty="0" smtClean="0">
                <a:sym typeface="Wingdings"/>
              </a:rPr>
              <a:t>Durch Aufsprühen von Verdunstungsschutz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de-CH" altLang="de-DE" sz="2000" b="0" dirty="0" smtClean="0">
                <a:sym typeface="Wingdings"/>
              </a:rPr>
              <a:t>Durch langsames Fahren.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3170"/>
            <a:ext cx="4406866" cy="331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283"/>
            <a:ext cx="9144000" cy="6121101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-21704" y="2708920"/>
            <a:ext cx="9144000" cy="936104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CH" altLang="de-D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Auftrag:</a:t>
            </a:r>
          </a:p>
          <a:p>
            <a:pPr algn="ctr" eaLnBrk="1" hangingPunct="1"/>
            <a:r>
              <a:rPr lang="de-CH" altLang="de-DE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Transportfahrzeuge laden, S. 1-4</a:t>
            </a:r>
            <a:endParaRPr lang="de-CH" altLang="de-DE" sz="4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0" y="0"/>
            <a:ext cx="9144000" cy="738188"/>
          </a:xfrm>
          <a:prstGeom prst="rect">
            <a:avLst/>
          </a:prstGeom>
          <a:solidFill>
            <a:srgbClr val="62CDE2"/>
          </a:soli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de-DE" sz="1400" b="0" dirty="0"/>
              <a:t>2 Lieferung und Service					                                               </a:t>
            </a:r>
            <a:fld id="{35CA2AC4-CB90-574F-B468-06A28882AAF8}" type="slidenum">
              <a:rPr lang="de-DE" altLang="de-DE" sz="1400" b="0"/>
              <a:pPr eaLnBrk="1" hangingPunct="1">
                <a:spcAft>
                  <a:spcPts val="1200"/>
                </a:spcAft>
              </a:pPr>
              <a:t>16</a:t>
            </a:fld>
            <a:endParaRPr lang="de-DE" altLang="de-DE" sz="1400" b="0" dirty="0"/>
          </a:p>
          <a:p>
            <a:pPr eaLnBrk="1" hangingPunct="1">
              <a:spcAft>
                <a:spcPts val="1200"/>
              </a:spcAft>
            </a:pPr>
            <a:r>
              <a:rPr lang="de-DE" altLang="de-DE" sz="1800" dirty="0"/>
              <a:t> Transportfahrzeuge laden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0" y="0"/>
            <a:ext cx="9144000" cy="738188"/>
          </a:xfrm>
          <a:prstGeom prst="rect">
            <a:avLst/>
          </a:prstGeom>
          <a:solidFill>
            <a:srgbClr val="62CDE2"/>
          </a:soli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de-DE" sz="1400" b="0" dirty="0" smtClean="0"/>
              <a:t>2 Lieferung und Service					                                               </a:t>
            </a:r>
            <a:fld id="{35CA2AC4-CB90-574F-B468-06A28882AAF8}" type="slidenum">
              <a:rPr lang="de-DE" altLang="de-DE" sz="1400" b="0" smtClean="0"/>
              <a:pPr eaLnBrk="1" hangingPunct="1">
                <a:spcAft>
                  <a:spcPts val="1200"/>
                </a:spcAft>
              </a:pPr>
              <a:t>2</a:t>
            </a:fld>
            <a:endParaRPr lang="de-DE" altLang="de-DE" sz="1400" b="0" dirty="0" smtClean="0"/>
          </a:p>
          <a:p>
            <a:pPr eaLnBrk="1" hangingPunct="1">
              <a:spcAft>
                <a:spcPts val="1200"/>
              </a:spcAft>
            </a:pPr>
            <a:r>
              <a:rPr lang="de-DE" altLang="de-DE" sz="1800" dirty="0" smtClean="0"/>
              <a:t> Transportfahrzeuge laden</a:t>
            </a:r>
            <a:endParaRPr lang="de-DE" altLang="de-DE" sz="1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0668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de-CH" altLang="de-DE" dirty="0" smtClean="0">
                <a:solidFill>
                  <a:srgbClr val="660066"/>
                </a:solidFill>
              </a:rPr>
              <a:t>1.1 Verantwortliche Person?</a:t>
            </a: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</p:txBody>
      </p:sp>
      <p:sp>
        <p:nvSpPr>
          <p:cNvPr id="16391" name="Text Box 28"/>
          <p:cNvSpPr txBox="1">
            <a:spLocks noChangeArrowheads="1"/>
          </p:cNvSpPr>
          <p:nvPr/>
        </p:nvSpPr>
        <p:spPr bwMode="auto">
          <a:xfrm>
            <a:off x="0" y="2276872"/>
            <a:ext cx="91551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de-CH" altLang="de-DE" sz="2000" b="0" dirty="0" smtClean="0">
                <a:sym typeface="Wingdings"/>
              </a:rPr>
              <a:t> Der Fahrzeuglenker  /</a:t>
            </a:r>
            <a:br>
              <a:rPr lang="de-CH" altLang="de-DE" sz="2000" b="0" dirty="0" smtClean="0">
                <a:sym typeface="Wingdings"/>
              </a:rPr>
            </a:br>
            <a:r>
              <a:rPr lang="de-CH" altLang="de-DE" sz="2000" b="0" dirty="0" smtClean="0">
                <a:sym typeface="Wingdings"/>
              </a:rPr>
              <a:t>                       Die Fahrzeuglenkerin !!!</a:t>
            </a:r>
            <a:endParaRPr lang="de-DE" altLang="de-DE" sz="2000" b="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836712"/>
            <a:ext cx="4151065" cy="5879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39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0" y="0"/>
            <a:ext cx="9144000" cy="738188"/>
          </a:xfrm>
          <a:prstGeom prst="rect">
            <a:avLst/>
          </a:prstGeom>
          <a:solidFill>
            <a:srgbClr val="62CDE2"/>
          </a:soli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de-DE" sz="1400" b="0" dirty="0" smtClean="0"/>
              <a:t>2 Lieferung und Service					                                               </a:t>
            </a:r>
            <a:fld id="{35CA2AC4-CB90-574F-B468-06A28882AAF8}" type="slidenum">
              <a:rPr lang="de-DE" altLang="de-DE" sz="1400" b="0" smtClean="0"/>
              <a:pPr eaLnBrk="1" hangingPunct="1">
                <a:spcAft>
                  <a:spcPts val="1200"/>
                </a:spcAft>
              </a:pPr>
              <a:t>3</a:t>
            </a:fld>
            <a:endParaRPr lang="de-DE" altLang="de-DE" sz="1400" b="0" dirty="0" smtClean="0"/>
          </a:p>
          <a:p>
            <a:pPr eaLnBrk="1" hangingPunct="1">
              <a:spcAft>
                <a:spcPts val="1200"/>
              </a:spcAft>
            </a:pPr>
            <a:r>
              <a:rPr lang="de-DE" altLang="de-DE" sz="1800" dirty="0" smtClean="0"/>
              <a:t> Transportfahrzeuge laden</a:t>
            </a:r>
            <a:endParaRPr lang="de-DE" altLang="de-DE" sz="1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066800"/>
            <a:ext cx="9144000" cy="164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de-CH" altLang="de-DE" dirty="0" smtClean="0">
                <a:solidFill>
                  <a:srgbClr val="660066"/>
                </a:solidFill>
              </a:rPr>
              <a:t>1.2 Vorschriften</a:t>
            </a: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942433"/>
            <a:ext cx="4464496" cy="3330514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396" y="3161274"/>
            <a:ext cx="4069100" cy="3353924"/>
          </a:xfrm>
          <a:prstGeom prst="rect">
            <a:avLst/>
          </a:prstGeom>
        </p:spPr>
      </p:pic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4644008" y="2956882"/>
            <a:ext cx="45111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5600" indent="-355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de-CH" altLang="de-DE" sz="2000" dirty="0" smtClean="0">
                <a:sym typeface="Wingdings"/>
              </a:rPr>
              <a:t>Fahrzeugbreite = maximale Breite</a:t>
            </a:r>
            <a:endParaRPr lang="de-DE" altLang="de-DE" sz="2000" dirty="0"/>
          </a:p>
        </p:txBody>
      </p:sp>
    </p:spTree>
    <p:extLst>
      <p:ext uri="{BB962C8B-B14F-4D97-AF65-F5344CB8AC3E}">
        <p14:creationId xmlns:p14="http://schemas.microsoft.com/office/powerpoint/2010/main" val="104674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0" y="0"/>
            <a:ext cx="9144000" cy="738188"/>
          </a:xfrm>
          <a:prstGeom prst="rect">
            <a:avLst/>
          </a:prstGeom>
          <a:solidFill>
            <a:srgbClr val="62CDE2"/>
          </a:soli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de-DE" sz="1400" b="0" dirty="0" smtClean="0"/>
              <a:t>2 Lieferung und Service					                                               </a:t>
            </a:r>
            <a:fld id="{35CA2AC4-CB90-574F-B468-06A28882AAF8}" type="slidenum">
              <a:rPr lang="de-DE" altLang="de-DE" sz="1400" b="0" smtClean="0"/>
              <a:pPr eaLnBrk="1" hangingPunct="1">
                <a:spcAft>
                  <a:spcPts val="1200"/>
                </a:spcAft>
              </a:pPr>
              <a:t>4</a:t>
            </a:fld>
            <a:endParaRPr lang="de-DE" altLang="de-DE" sz="1400" b="0" dirty="0" smtClean="0"/>
          </a:p>
          <a:p>
            <a:pPr eaLnBrk="1" hangingPunct="1">
              <a:spcAft>
                <a:spcPts val="1200"/>
              </a:spcAft>
            </a:pPr>
            <a:r>
              <a:rPr lang="de-DE" altLang="de-DE" sz="1800" dirty="0" smtClean="0"/>
              <a:t> Transportfahrzeuge laden</a:t>
            </a:r>
            <a:endParaRPr lang="de-DE" altLang="de-DE" sz="1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066800"/>
            <a:ext cx="9144000" cy="5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de-CH" altLang="de-DE" dirty="0" smtClean="0">
                <a:solidFill>
                  <a:srgbClr val="660066"/>
                </a:solidFill>
              </a:rPr>
              <a:t>1.2 Vorschriften</a:t>
            </a: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" y="3216448"/>
            <a:ext cx="5364088" cy="3401463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19" y="3645024"/>
            <a:ext cx="3645341" cy="3096344"/>
          </a:xfrm>
          <a:prstGeom prst="rect">
            <a:avLst/>
          </a:prstGeom>
        </p:spPr>
      </p:pic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5738003" y="3143290"/>
            <a:ext cx="401857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5600" indent="-355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de-CH" altLang="de-DE" sz="2000" b="0" dirty="0" smtClean="0">
                <a:sym typeface="Wingdings"/>
              </a:rPr>
              <a:t>Gesamthöhe </a:t>
            </a:r>
          </a:p>
          <a:p>
            <a:pPr marL="0" indent="0" eaLnBrk="1" hangingPunct="1">
              <a:spcBef>
                <a:spcPct val="50000"/>
              </a:spcBef>
            </a:pPr>
            <a:r>
              <a:rPr lang="de-CH" altLang="de-DE" sz="2000" b="0" dirty="0" smtClean="0">
                <a:sym typeface="Wingdings"/>
              </a:rPr>
              <a:t>max. 4 m </a:t>
            </a:r>
            <a:r>
              <a:rPr lang="de-CH" altLang="de-DE" sz="2000" dirty="0" smtClean="0">
                <a:sym typeface="Wingdings"/>
              </a:rPr>
              <a:t>ab Fahrbahn</a:t>
            </a:r>
            <a:endParaRPr lang="de-DE" altLang="de-DE" sz="2000" dirty="0"/>
          </a:p>
        </p:txBody>
      </p:sp>
    </p:spTree>
    <p:extLst>
      <p:ext uri="{BB962C8B-B14F-4D97-AF65-F5344CB8AC3E}">
        <p14:creationId xmlns:p14="http://schemas.microsoft.com/office/powerpoint/2010/main" val="88707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0" y="0"/>
            <a:ext cx="9144000" cy="738188"/>
          </a:xfrm>
          <a:prstGeom prst="rect">
            <a:avLst/>
          </a:prstGeom>
          <a:solidFill>
            <a:srgbClr val="62CDE2"/>
          </a:soli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de-DE" sz="1400" b="0" dirty="0" smtClean="0"/>
              <a:t>2 Lieferung und Service					                                               </a:t>
            </a:r>
            <a:fld id="{35CA2AC4-CB90-574F-B468-06A28882AAF8}" type="slidenum">
              <a:rPr lang="de-DE" altLang="de-DE" sz="1400" b="0" smtClean="0"/>
              <a:pPr eaLnBrk="1" hangingPunct="1">
                <a:spcAft>
                  <a:spcPts val="1200"/>
                </a:spcAft>
              </a:pPr>
              <a:t>5</a:t>
            </a:fld>
            <a:endParaRPr lang="de-DE" altLang="de-DE" sz="1400" b="0" dirty="0" smtClean="0"/>
          </a:p>
          <a:p>
            <a:pPr eaLnBrk="1" hangingPunct="1">
              <a:spcAft>
                <a:spcPts val="1200"/>
              </a:spcAft>
            </a:pPr>
            <a:r>
              <a:rPr lang="de-DE" altLang="de-DE" sz="1800" dirty="0" smtClean="0"/>
              <a:t> Transportfahrzeuge laden</a:t>
            </a:r>
            <a:endParaRPr lang="de-DE" altLang="de-DE" sz="1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066800"/>
            <a:ext cx="9144000" cy="164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de-CH" altLang="de-DE" dirty="0" smtClean="0">
                <a:solidFill>
                  <a:srgbClr val="660066"/>
                </a:solidFill>
              </a:rPr>
              <a:t>1.2 Vorschriften</a:t>
            </a: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2544563"/>
            <a:ext cx="3051994" cy="2101673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524" y="4940471"/>
            <a:ext cx="3048794" cy="1728889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357" y="5277864"/>
            <a:ext cx="2699165" cy="1391495"/>
          </a:xfrm>
          <a:prstGeom prst="rect">
            <a:avLst/>
          </a:prstGeom>
        </p:spPr>
      </p:pic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4484414" y="1518483"/>
            <a:ext cx="401857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5600" indent="-355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de-CH" altLang="de-DE" sz="2000" b="0" dirty="0" smtClean="0">
                <a:sym typeface="Wingdings"/>
              </a:rPr>
              <a:t>Überhang hinten: </a:t>
            </a:r>
          </a:p>
          <a:p>
            <a:pPr marL="0" indent="0" eaLnBrk="1" hangingPunct="1">
              <a:spcBef>
                <a:spcPct val="50000"/>
              </a:spcBef>
            </a:pPr>
            <a:r>
              <a:rPr lang="de-CH" altLang="de-DE" sz="2000" b="0" dirty="0" smtClean="0">
                <a:sym typeface="Wingdings"/>
              </a:rPr>
              <a:t>max. 5m </a:t>
            </a:r>
            <a:r>
              <a:rPr lang="de-CH" altLang="de-DE" sz="2000" dirty="0" smtClean="0">
                <a:sym typeface="Wingdings"/>
              </a:rPr>
              <a:t>ab Hinterachse</a:t>
            </a:r>
            <a:endParaRPr lang="de-DE" altLang="de-DE" sz="2000" dirty="0"/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4513867" y="4583450"/>
            <a:ext cx="40185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5600" indent="-355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de-CH" altLang="de-DE" sz="2000" b="0" dirty="0" smtClean="0">
                <a:sym typeface="Wingdings"/>
              </a:rPr>
              <a:t>Markierung ab 1 m Überhang!</a:t>
            </a:r>
            <a:endParaRPr lang="de-DE" altLang="de-DE" sz="2000" b="0" dirty="0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1" y="2308885"/>
            <a:ext cx="4461493" cy="296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3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0" y="0"/>
            <a:ext cx="9144000" cy="738188"/>
          </a:xfrm>
          <a:prstGeom prst="rect">
            <a:avLst/>
          </a:prstGeom>
          <a:solidFill>
            <a:srgbClr val="62CDE2"/>
          </a:soli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de-DE" sz="1400" b="0" dirty="0" smtClean="0"/>
              <a:t>2 Lieferung und Service					                                               </a:t>
            </a:r>
            <a:fld id="{35CA2AC4-CB90-574F-B468-06A28882AAF8}" type="slidenum">
              <a:rPr lang="de-DE" altLang="de-DE" sz="1400" b="0" smtClean="0"/>
              <a:pPr eaLnBrk="1" hangingPunct="1">
                <a:spcAft>
                  <a:spcPts val="1200"/>
                </a:spcAft>
              </a:pPr>
              <a:t>6</a:t>
            </a:fld>
            <a:endParaRPr lang="de-DE" altLang="de-DE" sz="1400" b="0" dirty="0" smtClean="0"/>
          </a:p>
          <a:p>
            <a:pPr eaLnBrk="1" hangingPunct="1">
              <a:spcAft>
                <a:spcPts val="1200"/>
              </a:spcAft>
            </a:pPr>
            <a:r>
              <a:rPr lang="de-DE" altLang="de-DE" sz="1800" dirty="0" smtClean="0"/>
              <a:t> Transportfahrzeuge laden</a:t>
            </a:r>
            <a:endParaRPr lang="de-DE" altLang="de-DE" sz="1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066800"/>
            <a:ext cx="9144000" cy="164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de-CH" altLang="de-DE" dirty="0" smtClean="0">
                <a:solidFill>
                  <a:srgbClr val="660066"/>
                </a:solidFill>
              </a:rPr>
              <a:t>1.2 Vorschriften</a:t>
            </a: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493" y="2479612"/>
            <a:ext cx="4515211" cy="2965612"/>
          </a:xfrm>
          <a:prstGeom prst="rect">
            <a:avLst/>
          </a:prstGeom>
        </p:spPr>
      </p:pic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4484414" y="1700808"/>
            <a:ext cx="401857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5600" indent="-355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de-CH" altLang="de-DE" sz="2000" b="0" dirty="0" smtClean="0">
                <a:sym typeface="Wingdings"/>
              </a:rPr>
              <a:t>Überhang vorne: </a:t>
            </a:r>
          </a:p>
          <a:p>
            <a:pPr marL="0" indent="0" eaLnBrk="1" hangingPunct="1">
              <a:spcBef>
                <a:spcPct val="50000"/>
              </a:spcBef>
            </a:pPr>
            <a:r>
              <a:rPr lang="de-CH" altLang="de-DE" sz="2000" b="0" dirty="0" smtClean="0">
                <a:sym typeface="Wingdings"/>
              </a:rPr>
              <a:t>max. 3m </a:t>
            </a:r>
            <a:r>
              <a:rPr lang="de-CH" altLang="de-DE" sz="2000" dirty="0" smtClean="0">
                <a:sym typeface="Wingdings"/>
              </a:rPr>
              <a:t>ab </a:t>
            </a:r>
            <a:r>
              <a:rPr lang="de-CH" altLang="de-DE" sz="2000" dirty="0">
                <a:sym typeface="Wingdings"/>
              </a:rPr>
              <a:t>M</a:t>
            </a:r>
            <a:r>
              <a:rPr lang="de-CH" altLang="de-DE" sz="2000" dirty="0" smtClean="0">
                <a:sym typeface="Wingdings"/>
              </a:rPr>
              <a:t>itte Lenkrad</a:t>
            </a:r>
            <a:endParaRPr lang="de-DE" altLang="de-DE" sz="20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3881"/>
            <a:ext cx="4484414" cy="336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1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0" y="0"/>
            <a:ext cx="9144000" cy="738188"/>
          </a:xfrm>
          <a:prstGeom prst="rect">
            <a:avLst/>
          </a:prstGeom>
          <a:solidFill>
            <a:srgbClr val="62CDE2"/>
          </a:soli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de-DE" sz="1400" b="0" dirty="0" smtClean="0"/>
              <a:t>2 Lieferung und Service					                                               </a:t>
            </a:r>
            <a:fld id="{35CA2AC4-CB90-574F-B468-06A28882AAF8}" type="slidenum">
              <a:rPr lang="de-DE" altLang="de-DE" sz="1400" b="0" smtClean="0"/>
              <a:pPr eaLnBrk="1" hangingPunct="1">
                <a:spcAft>
                  <a:spcPts val="1200"/>
                </a:spcAft>
              </a:pPr>
              <a:t>7</a:t>
            </a:fld>
            <a:endParaRPr lang="de-DE" altLang="de-DE" sz="1400" b="0" dirty="0" smtClean="0"/>
          </a:p>
          <a:p>
            <a:pPr eaLnBrk="1" hangingPunct="1">
              <a:spcAft>
                <a:spcPts val="1200"/>
              </a:spcAft>
            </a:pPr>
            <a:r>
              <a:rPr lang="de-DE" altLang="de-DE" sz="1800" dirty="0" smtClean="0"/>
              <a:t> Transportfahrzeuge laden</a:t>
            </a:r>
            <a:endParaRPr lang="de-DE" altLang="de-DE" sz="1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066800"/>
            <a:ext cx="9144000" cy="70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de-CH" altLang="de-DE" dirty="0" smtClean="0">
                <a:solidFill>
                  <a:srgbClr val="660066"/>
                </a:solidFill>
              </a:rPr>
              <a:t>1.3  Sichern </a:t>
            </a:r>
            <a:r>
              <a:rPr lang="de-CH" altLang="de-DE" smtClean="0">
                <a:solidFill>
                  <a:srgbClr val="660066"/>
                </a:solidFill>
              </a:rPr>
              <a:t>der Ladung</a:t>
            </a: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1492921"/>
            <a:ext cx="7632848" cy="52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5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0" y="0"/>
            <a:ext cx="9144000" cy="738188"/>
          </a:xfrm>
          <a:prstGeom prst="rect">
            <a:avLst/>
          </a:prstGeom>
          <a:solidFill>
            <a:srgbClr val="62CDE2"/>
          </a:soli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de-DE" sz="1400" b="0" dirty="0" smtClean="0"/>
              <a:t>2 Lieferung und Service					                                               </a:t>
            </a:r>
            <a:fld id="{35CA2AC4-CB90-574F-B468-06A28882AAF8}" type="slidenum">
              <a:rPr lang="de-DE" altLang="de-DE" sz="1400" b="0" smtClean="0"/>
              <a:pPr eaLnBrk="1" hangingPunct="1">
                <a:spcAft>
                  <a:spcPts val="1200"/>
                </a:spcAft>
              </a:pPr>
              <a:t>8</a:t>
            </a:fld>
            <a:endParaRPr lang="de-DE" altLang="de-DE" sz="1400" b="0" dirty="0" smtClean="0"/>
          </a:p>
          <a:p>
            <a:pPr eaLnBrk="1" hangingPunct="1">
              <a:spcAft>
                <a:spcPts val="1200"/>
              </a:spcAft>
            </a:pPr>
            <a:r>
              <a:rPr lang="de-DE" altLang="de-DE" sz="1800" dirty="0" smtClean="0"/>
              <a:t> Transportfahrzeuge laden</a:t>
            </a:r>
            <a:endParaRPr lang="de-DE" altLang="de-DE" sz="1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066800"/>
            <a:ext cx="9144000" cy="70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de-CH" altLang="de-DE" dirty="0" smtClean="0">
                <a:solidFill>
                  <a:srgbClr val="660066"/>
                </a:solidFill>
              </a:rPr>
              <a:t>1.3  Sichern </a:t>
            </a:r>
            <a:r>
              <a:rPr lang="de-CH" altLang="de-DE" smtClean="0">
                <a:solidFill>
                  <a:srgbClr val="660066"/>
                </a:solidFill>
              </a:rPr>
              <a:t>der Ladung</a:t>
            </a: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536958"/>
            <a:ext cx="3600400" cy="209435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7" y="2536958"/>
            <a:ext cx="2936005" cy="209435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24" y="4869160"/>
            <a:ext cx="3423444" cy="1861498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619" y="4702895"/>
            <a:ext cx="3265488" cy="202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0" y="0"/>
            <a:ext cx="9144000" cy="738188"/>
          </a:xfrm>
          <a:prstGeom prst="rect">
            <a:avLst/>
          </a:prstGeom>
          <a:solidFill>
            <a:srgbClr val="62CDE2"/>
          </a:soli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de-DE" sz="1400" b="0" dirty="0" smtClean="0"/>
              <a:t>2 Lieferung und Service					                                               </a:t>
            </a:r>
            <a:fld id="{35CA2AC4-CB90-574F-B468-06A28882AAF8}" type="slidenum">
              <a:rPr lang="de-DE" altLang="de-DE" sz="1400" b="0" smtClean="0"/>
              <a:pPr eaLnBrk="1" hangingPunct="1">
                <a:spcAft>
                  <a:spcPts val="1200"/>
                </a:spcAft>
              </a:pPr>
              <a:t>9</a:t>
            </a:fld>
            <a:endParaRPr lang="de-DE" altLang="de-DE" sz="1400" b="0" dirty="0" smtClean="0"/>
          </a:p>
          <a:p>
            <a:pPr eaLnBrk="1" hangingPunct="1">
              <a:spcAft>
                <a:spcPts val="1200"/>
              </a:spcAft>
            </a:pPr>
            <a:r>
              <a:rPr lang="de-DE" altLang="de-DE" sz="1800" dirty="0" smtClean="0"/>
              <a:t> Transportfahrzeuge laden</a:t>
            </a:r>
            <a:endParaRPr lang="de-DE" altLang="de-DE" sz="1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066800"/>
            <a:ext cx="9144000" cy="70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de-CH" altLang="de-DE" dirty="0" smtClean="0">
                <a:solidFill>
                  <a:srgbClr val="660066"/>
                </a:solidFill>
              </a:rPr>
              <a:t>1.3  Sichern </a:t>
            </a:r>
            <a:r>
              <a:rPr lang="de-CH" altLang="de-DE" smtClean="0">
                <a:solidFill>
                  <a:srgbClr val="660066"/>
                </a:solidFill>
              </a:rPr>
              <a:t>der Ladung</a:t>
            </a: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  <a:p>
            <a:pPr eaLnBrk="1" hangingPunct="1">
              <a:lnSpc>
                <a:spcPct val="90000"/>
              </a:lnSpc>
            </a:pPr>
            <a:endParaRPr lang="de-CH" altLang="de-DE" sz="32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3996932" cy="2736304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77132"/>
            <a:ext cx="4572000" cy="273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</Words>
  <Application>Microsoft Office PowerPoint</Application>
  <PresentationFormat>Bildschirmpräsentation (4:3)</PresentationFormat>
  <Paragraphs>96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ＭＳ Ｐゴシック</vt:lpstr>
      <vt:lpstr>Arial</vt:lpstr>
      <vt:lpstr>Calibri</vt:lpstr>
      <vt:lpstr>Wingdings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Simone Lange</dc:creator>
  <cp:lastModifiedBy>Andreas Steiner</cp:lastModifiedBy>
  <cp:revision>17</cp:revision>
  <dcterms:created xsi:type="dcterms:W3CDTF">2015-08-10T14:11:41Z</dcterms:created>
  <dcterms:modified xsi:type="dcterms:W3CDTF">2017-10-23T12:33:04Z</dcterms:modified>
</cp:coreProperties>
</file>